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4" r:id="rId5"/>
    <p:sldId id="278" r:id="rId6"/>
    <p:sldId id="301" r:id="rId7"/>
    <p:sldId id="312" r:id="rId8"/>
    <p:sldId id="264" r:id="rId9"/>
    <p:sldId id="277" r:id="rId10"/>
    <p:sldId id="328" r:id="rId11"/>
    <p:sldId id="273" r:id="rId12"/>
    <p:sldId id="313" r:id="rId13"/>
    <p:sldId id="345" r:id="rId14"/>
    <p:sldId id="276" r:id="rId15"/>
    <p:sldId id="329" r:id="rId16"/>
    <p:sldId id="337" r:id="rId17"/>
    <p:sldId id="341" r:id="rId18"/>
    <p:sldId id="314" r:id="rId19"/>
    <p:sldId id="279" r:id="rId20"/>
    <p:sldId id="34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0" y="102"/>
      </p:cViewPr>
      <p:guideLst>
        <p:guide orient="horz" pos="2078"/>
        <p:guide pos="39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FA2E4-25F2-4B83-80D3-28B611F174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78E16-0C33-4754-BA6F-747EBD23A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5.png"/><Relationship Id="rId2" Type="http://schemas.openxmlformats.org/officeDocument/2006/relationships/tags" Target="../tags/tag61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人脸识别-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0" y="-338"/>
            <a:ext cx="12193200" cy="6858675"/>
          </a:xfrm>
          <a:prstGeom prst="rect">
            <a:avLst/>
          </a:prstGeom>
        </p:spPr>
      </p:pic>
      <p:sp>
        <p:nvSpPr>
          <p:cNvPr id="8" name="任意多边形 24"/>
          <p:cNvSpPr/>
          <p:nvPr>
            <p:custDataLst>
              <p:tags r:id="rId4"/>
            </p:custDataLst>
          </p:nvPr>
        </p:nvSpPr>
        <p:spPr>
          <a:xfrm>
            <a:off x="893445" y="1415733"/>
            <a:ext cx="5682615" cy="393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949" h="6199">
                <a:moveTo>
                  <a:pt x="0" y="0"/>
                </a:moveTo>
                <a:lnTo>
                  <a:pt x="8949" y="0"/>
                </a:lnTo>
                <a:lnTo>
                  <a:pt x="8949" y="5277"/>
                </a:lnTo>
                <a:lnTo>
                  <a:pt x="8027" y="6199"/>
                </a:lnTo>
                <a:lnTo>
                  <a:pt x="0" y="6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1973580" y="1415733"/>
            <a:ext cx="4149090" cy="0"/>
          </a:xfrm>
          <a:prstGeom prst="line">
            <a:avLst/>
          </a:prstGeom>
          <a:ln>
            <a:solidFill>
              <a:srgbClr val="12DAF2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26"/>
          <p:cNvSpPr/>
          <p:nvPr>
            <p:custDataLst>
              <p:tags r:id="rId6"/>
            </p:custDataLst>
          </p:nvPr>
        </p:nvSpPr>
        <p:spPr>
          <a:xfrm>
            <a:off x="893445" y="1397318"/>
            <a:ext cx="1181100" cy="3619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27"/>
          <p:cNvSpPr/>
          <p:nvPr>
            <p:custDataLst>
              <p:tags r:id="rId7"/>
            </p:custDataLst>
          </p:nvPr>
        </p:nvSpPr>
        <p:spPr>
          <a:xfrm>
            <a:off x="6108065" y="1397318"/>
            <a:ext cx="467995" cy="3619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31"/>
          <p:cNvSpPr/>
          <p:nvPr>
            <p:custDataLst>
              <p:tags r:id="rId8"/>
            </p:custDataLst>
          </p:nvPr>
        </p:nvSpPr>
        <p:spPr>
          <a:xfrm>
            <a:off x="784860" y="1415733"/>
            <a:ext cx="5899785" cy="40455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949" h="6199">
                <a:moveTo>
                  <a:pt x="0" y="0"/>
                </a:moveTo>
                <a:lnTo>
                  <a:pt x="8949" y="0"/>
                </a:lnTo>
                <a:lnTo>
                  <a:pt x="8949" y="5277"/>
                </a:lnTo>
                <a:lnTo>
                  <a:pt x="8027" y="6199"/>
                </a:lnTo>
                <a:lnTo>
                  <a:pt x="0" y="6199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1183640" y="4331830"/>
            <a:ext cx="4754880" cy="468013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1183640" y="3061077"/>
            <a:ext cx="4754880" cy="899167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b="0" spc="600" baseline="0">
                <a:solidFill>
                  <a:schemeClr val="bg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>
            <p:custDataLst>
              <p:tags r:id="rId14"/>
            </p:custDataLst>
          </p:nvPr>
        </p:nvCxnSpPr>
        <p:spPr>
          <a:xfrm>
            <a:off x="1285240" y="4151948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人脸识别-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0" y="-338"/>
            <a:ext cx="12193200" cy="6858675"/>
          </a:xfrm>
          <a:prstGeom prst="rect">
            <a:avLst/>
          </a:prstGeom>
        </p:spPr>
      </p:pic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772795" y="2146935"/>
            <a:ext cx="6863715" cy="2549525"/>
            <a:chOff x="772795" y="2146935"/>
            <a:chExt cx="6863715" cy="2549525"/>
          </a:xfrm>
        </p:grpSpPr>
        <p:sp>
          <p:nvSpPr>
            <p:cNvPr id="8" name="任意多边形 24"/>
            <p:cNvSpPr/>
            <p:nvPr>
              <p:custDataLst>
                <p:tags r:id="rId5"/>
              </p:custDataLst>
            </p:nvPr>
          </p:nvSpPr>
          <p:spPr>
            <a:xfrm>
              <a:off x="772795" y="2161504"/>
              <a:ext cx="6859555" cy="25349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49" h="6199">
                  <a:moveTo>
                    <a:pt x="0" y="0"/>
                  </a:moveTo>
                  <a:lnTo>
                    <a:pt x="8949" y="0"/>
                  </a:lnTo>
                  <a:lnTo>
                    <a:pt x="8949" y="5277"/>
                  </a:lnTo>
                  <a:lnTo>
                    <a:pt x="8027" y="6199"/>
                  </a:lnTo>
                  <a:lnTo>
                    <a:pt x="0" y="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8"/>
            <p:cNvCxnSpPr>
              <a:stCxn id="10" idx="3"/>
              <a:endCxn id="11" idx="1"/>
            </p:cNvCxnSpPr>
            <p:nvPr>
              <p:custDataLst>
                <p:tags r:id="rId6"/>
              </p:custDataLst>
            </p:nvPr>
          </p:nvCxnSpPr>
          <p:spPr>
            <a:xfrm>
              <a:off x="1878216" y="2161001"/>
              <a:ext cx="5320285" cy="0"/>
            </a:xfrm>
            <a:prstGeom prst="line">
              <a:avLst/>
            </a:prstGeom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26"/>
            <p:cNvSpPr/>
            <p:nvPr>
              <p:custDataLst>
                <p:tags r:id="rId7"/>
              </p:custDataLst>
            </p:nvPr>
          </p:nvSpPr>
          <p:spPr>
            <a:xfrm>
              <a:off x="772795" y="2146935"/>
              <a:ext cx="1105421" cy="2863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圆角矩形 27"/>
            <p:cNvSpPr/>
            <p:nvPr>
              <p:custDataLst>
                <p:tags r:id="rId8"/>
              </p:custDataLst>
            </p:nvPr>
          </p:nvSpPr>
          <p:spPr>
            <a:xfrm>
              <a:off x="7198502" y="2146935"/>
              <a:ext cx="438008" cy="2863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230062" y="2529338"/>
            <a:ext cx="5728469" cy="109260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225902" y="3916677"/>
            <a:ext cx="5728469" cy="458351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>
            <p:custDataLst>
              <p:tags r:id="rId14"/>
            </p:custDataLst>
          </p:nvPr>
        </p:nvCxnSpPr>
        <p:spPr>
          <a:xfrm>
            <a:off x="1272992" y="3752850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1273790" y="5788660"/>
            <a:ext cx="572770" cy="534670"/>
            <a:chOff x="15126" y="6163"/>
            <a:chExt cx="1312" cy="1224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5126" y="6163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546" y="6495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10073640" y="6256655"/>
            <a:ext cx="1606550" cy="92710"/>
            <a:chOff x="16130" y="9853"/>
            <a:chExt cx="2530" cy="146"/>
          </a:xfrm>
        </p:grpSpPr>
        <p:sp>
          <p:nvSpPr>
            <p:cNvPr id="9" name="矩形 8"/>
            <p:cNvSpPr/>
            <p:nvPr userDrawn="1">
              <p:custDataLst>
                <p:tags r:id="rId4"/>
              </p:custDataLst>
            </p:nvPr>
          </p:nvSpPr>
          <p:spPr>
            <a:xfrm>
              <a:off x="16130" y="9853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5"/>
              </p:custDataLst>
            </p:nvPr>
          </p:nvSpPr>
          <p:spPr>
            <a:xfrm>
              <a:off x="17444" y="9853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490220" y="5786755"/>
            <a:ext cx="572770" cy="534670"/>
            <a:chOff x="15126" y="6163"/>
            <a:chExt cx="1312" cy="1224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5126" y="6163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546" y="6495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695960" y="872490"/>
            <a:ext cx="572770" cy="534670"/>
            <a:chOff x="15126" y="6163"/>
            <a:chExt cx="1312" cy="1224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5126" y="6163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546" y="6495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1252200" y="5988685"/>
            <a:ext cx="572770" cy="534670"/>
            <a:chOff x="15126" y="6163"/>
            <a:chExt cx="1312" cy="1224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5126" y="6163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546" y="6495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10235565" y="496570"/>
            <a:ext cx="1606550" cy="92710"/>
            <a:chOff x="746" y="635"/>
            <a:chExt cx="2530" cy="146"/>
          </a:xfrm>
        </p:grpSpPr>
        <p:sp>
          <p:nvSpPr>
            <p:cNvPr id="8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746" y="635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5"/>
              </p:custDataLst>
            </p:nvPr>
          </p:nvSpPr>
          <p:spPr>
            <a:xfrm>
              <a:off x="2060" y="635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cap="all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342900" y="506095"/>
            <a:ext cx="1606550" cy="92710"/>
            <a:chOff x="746" y="635"/>
            <a:chExt cx="2530" cy="14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746" y="635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2060" y="635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10242550" y="6256655"/>
            <a:ext cx="1606550" cy="92710"/>
            <a:chOff x="16130" y="9853"/>
            <a:chExt cx="2530" cy="146"/>
          </a:xfrm>
        </p:grpSpPr>
        <p:sp>
          <p:nvSpPr>
            <p:cNvPr id="9" name="矩形 8"/>
            <p:cNvSpPr/>
            <p:nvPr userDrawn="1">
              <p:custDataLst>
                <p:tags r:id="rId7"/>
              </p:custDataLst>
            </p:nvPr>
          </p:nvSpPr>
          <p:spPr>
            <a:xfrm>
              <a:off x="16130" y="9853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>
              <a:off x="17444" y="9853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cap="all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algn="ctr">
              <a:defRPr cap="all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人脸识别-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0" y="-338"/>
            <a:ext cx="12193200" cy="68586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307460" y="2768600"/>
            <a:ext cx="5537079" cy="864843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5307455" y="3711543"/>
            <a:ext cx="5537079" cy="747281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人脸识别-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0" y="-338"/>
            <a:ext cx="12193200" cy="6858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tags" Target="../tags/tag148.xml"/><Relationship Id="rId31" Type="http://schemas.openxmlformats.org/officeDocument/2006/relationships/tags" Target="../tags/tag147.xml"/><Relationship Id="rId30" Type="http://schemas.openxmlformats.org/officeDocument/2006/relationships/tags" Target="../tags/tag146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145.xml"/><Relationship Id="rId28" Type="http://schemas.openxmlformats.org/officeDocument/2006/relationships/tags" Target="../tags/tag144.xml"/><Relationship Id="rId27" Type="http://schemas.openxmlformats.org/officeDocument/2006/relationships/tags" Target="../tags/tag14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9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2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3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4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5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6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7.xml"/><Relationship Id="rId3" Type="http://schemas.openxmlformats.org/officeDocument/2006/relationships/image" Target="../media/image6.jpeg"/><Relationship Id="rId2" Type="http://schemas.openxmlformats.org/officeDocument/2006/relationships/image" Target="../media/image21.jpe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0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1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5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2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83640" y="3061335"/>
            <a:ext cx="5394960" cy="899160"/>
          </a:xfrm>
        </p:spPr>
        <p:txBody>
          <a:bodyPr>
            <a:normAutofit fontScale="90000"/>
          </a:bodyPr>
          <a:p>
            <a:r>
              <a:rPr lang="zh-CN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野生动物</a:t>
            </a:r>
            <a:br>
              <a:rPr lang="zh-CN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</a:br>
            <a:r>
              <a:rPr lang="zh-CN" altLang="zh-CN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红外</a:t>
            </a:r>
            <a:r>
              <a:rPr lang="zh-CN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追踪摄像机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83775" y="4388977"/>
            <a:ext cx="5150485" cy="5219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7B94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字魂36号-正文宋楷" panose="02000000000000000000" charset="-122"/>
              </a:rPr>
              <a:t>北京市天通苑中山实验学校</a:t>
            </a:r>
            <a:endParaRPr lang="zh-CN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字魂36号-正文宋楷" panose="02000000000000000000" charset="-122"/>
            </a:endParaRPr>
          </a:p>
        </p:txBody>
      </p:sp>
      <p:pic>
        <p:nvPicPr>
          <p:cNvPr id="14" name="图片 13" descr="微信图片_20191007212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5460" y="5455285"/>
            <a:ext cx="1517650" cy="1384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642745" y="1893139"/>
            <a:ext cx="9418955" cy="4126865"/>
          </a:xfrm>
          <a:prstGeom prst="rect">
            <a:avLst/>
          </a:prstGeom>
          <a:noFill/>
          <a:ln w="25400" cap="flat" cmpd="sng" algn="ctr">
            <a:solidFill>
              <a:srgbClr val="62BFDF"/>
            </a:solidFill>
            <a:prstDash val="sysDash"/>
          </a:ln>
          <a:effectLst/>
        </p:spPr>
        <p:txBody>
          <a:bodyPr lIns="68580" tIns="34290" rIns="68580" bIns="34290" rtlCol="0" anchor="ctr"/>
          <a:lstStyle/>
          <a:p>
            <a:pPr algn="ctr" defTabSz="96329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0" kern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+mn-ea"/>
              <a:sym typeface="Arial" panose="020B0604020202020204"/>
            </a:endParaRPr>
          </a:p>
        </p:txBody>
      </p:sp>
      <p:sp>
        <p:nvSpPr>
          <p:cNvPr id="7" name="飞印象"/>
          <p:cNvSpPr txBox="1"/>
          <p:nvPr/>
        </p:nvSpPr>
        <p:spPr>
          <a:xfrm>
            <a:off x="1962467" y="1882118"/>
            <a:ext cx="8779510" cy="40093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   </a:t>
            </a:r>
            <a:r>
              <a:rPr lang="zh-CN" altLang="zh-CN" sz="28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这是一个集野生动物图像数据的追踪获取、存贮、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分析的</a:t>
            </a:r>
            <a:r>
              <a:rPr lang="zh-CN" altLang="zh-CN" sz="28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系统，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通过红外</a:t>
            </a:r>
            <a:r>
              <a:rPr lang="zh-CN" altLang="zh-CN" sz="28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自动追踪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摄像机拍摄</a:t>
            </a:r>
            <a:r>
              <a:rPr lang="zh-CN" altLang="zh-CN" sz="28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高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清的图片</a:t>
            </a:r>
            <a:r>
              <a:rPr lang="zh-CN" altLang="en-US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和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流畅</a:t>
            </a:r>
            <a:r>
              <a:rPr lang="zh-CN" altLang="zh-CN" sz="28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的视频来获取野生动物图形图像数据，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并</a:t>
            </a:r>
            <a:r>
              <a:rPr lang="zh-CN" altLang="en-US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根据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这些来</a:t>
            </a:r>
            <a:r>
              <a:rPr lang="zh-CN" altLang="zh-CN" sz="28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分析野生动物的物种组成、分布、种群数量、行为、栖息地、食物来源、繁衍后代和生存环境等重要信息，从而为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野生动物</a:t>
            </a:r>
            <a:r>
              <a:rPr lang="zh-CN" altLang="en-US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的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保护和资源</a:t>
            </a:r>
            <a:r>
              <a:rPr lang="zh-CN" altLang="en-US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的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利用</a:t>
            </a:r>
            <a:r>
              <a:rPr lang="zh-CN" altLang="zh-CN" sz="28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提供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重要</a:t>
            </a:r>
            <a:r>
              <a:rPr lang="zh-CN" altLang="en-US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的</a:t>
            </a:r>
            <a:r>
              <a:rPr lang="zh-CN" altLang="zh-CN" sz="28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科学</a:t>
            </a:r>
            <a:r>
              <a:rPr lang="zh-CN" altLang="zh-CN" sz="28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依据。</a:t>
            </a:r>
            <a:endParaRPr lang="zh-CN" altLang="zh-CN" sz="28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pic>
        <p:nvPicPr>
          <p:cNvPr id="11" name="图片 10" descr="卡通机器人ai设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58750" y="5062220"/>
            <a:ext cx="1512570" cy="18637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4043" y="859816"/>
            <a:ext cx="242824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产品介绍</a:t>
            </a:r>
            <a:endParaRPr lang="zh-CN" altLang="zh-CN" sz="4400" b="1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10588" y="1491101"/>
            <a:ext cx="10970190" cy="4376299"/>
          </a:xfrm>
          <a:prstGeom prst="rect">
            <a:avLst/>
          </a:prstGeom>
        </p:spPr>
        <p:txBody>
          <a:bodyPr wrap="square"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、</a:t>
            </a:r>
            <a:r>
              <a:rPr lang="zh-CN" altLang="zh-CN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地图设定经纬度服务区域，移动侦测、实时连拍、跟踪录像。</a:t>
            </a:r>
            <a:endParaRPr lang="zh-CN" altLang="zh-CN" sz="20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2、抗干扰能力强，拍摄像索高，抓拍速度快，可根据情况自行判断设置跟拍数量和摄像时长 。</a:t>
            </a:r>
            <a:endParaRPr lang="zh-CN" altLang="zh-CN" sz="20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3、深度AI算法自动识别动物，目标分类检索，追踪记录或新建数据样本。</a:t>
            </a:r>
            <a:endParaRPr lang="zh-CN" altLang="zh-CN" sz="20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4、实时直接将</a:t>
            </a:r>
            <a:r>
              <a:rPr lang="zh-CN" altLang="zh-CN" sz="20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图像视频</a:t>
            </a:r>
            <a:r>
              <a:rPr lang="zh-CN" altLang="zh-CN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及分析数据传输发送到后台系统。</a:t>
            </a:r>
            <a:endParaRPr lang="zh-CN" altLang="zh-CN" sz="20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5、无需添加供电模块，太阳能供电，可持续待机监测。</a:t>
            </a:r>
            <a:endParaRPr lang="zh-CN" altLang="zh-CN" sz="20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6、采用高科技材料制成，外体颜色可以根据周围环境而自行改变。形似蜘蛛，可伸缩、高灵敏度，可无声行走、飞行或隐藏。</a:t>
            </a:r>
            <a:endParaRPr lang="zh-CN" altLang="zh-CN" sz="20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7、耐寒耐热、安全防水防震、适用各种自然环境，和恶劣的生态。</a:t>
            </a:r>
            <a:endParaRPr lang="zh-CN" altLang="zh-CN" sz="2000" spc="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10588" y="608400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 lnSpcReduction="10000"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特  点</a:t>
            </a:r>
            <a:endParaRPr lang="zh-CN" altLang="en-US" dirty="0">
              <a:solidFill>
                <a:schemeClr val="accent1"/>
              </a:solidFill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dc-0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5970" cy="6883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19420" y="3812540"/>
            <a:ext cx="442976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100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" y="868045"/>
            <a:ext cx="3866515" cy="3919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9813" y="1899114"/>
            <a:ext cx="449770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3D</a:t>
            </a:r>
            <a:r>
              <a:rPr lang="zh-CN" altLang="en-US" sz="66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模型展示</a:t>
            </a:r>
            <a:endParaRPr lang="zh-CN" altLang="en-US" sz="66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dc-0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5970" cy="6883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19420" y="3812540"/>
            <a:ext cx="442976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100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" y="868045"/>
            <a:ext cx="3866515" cy="3919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66945" y="1825873"/>
            <a:ext cx="6625950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Scratch</a:t>
            </a:r>
            <a:r>
              <a:rPr lang="zh-CN" altLang="en-US" sz="66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作品展示</a:t>
            </a:r>
            <a:endParaRPr lang="en-US" altLang="zh-CN" sz="6600" dirty="0" smtClean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dc-0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5970" cy="6883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19420" y="3812540"/>
            <a:ext cx="442976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100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" y="868045"/>
            <a:ext cx="3866515" cy="3919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66945" y="1825873"/>
            <a:ext cx="6625950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python</a:t>
            </a:r>
            <a:r>
              <a:rPr lang="zh-CN" altLang="en-US" sz="6600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作品展示</a:t>
            </a:r>
            <a:endParaRPr lang="en-US" altLang="zh-CN" sz="6600" dirty="0" smtClean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 descr="45a828a3c49dabc4c2a76432ade0e5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859155"/>
            <a:ext cx="5162550" cy="2894965"/>
          </a:xfrm>
          <a:prstGeom prst="rect">
            <a:avLst/>
          </a:prstGeom>
        </p:spPr>
      </p:pic>
      <p:pic>
        <p:nvPicPr>
          <p:cNvPr id="6" name="图片 5" descr="33e513476c5b47e975e8bbeaf9e2c7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" y="3653790"/>
            <a:ext cx="5163185" cy="2786380"/>
          </a:xfrm>
          <a:prstGeom prst="rect">
            <a:avLst/>
          </a:prstGeom>
        </p:spPr>
      </p:pic>
      <p:pic>
        <p:nvPicPr>
          <p:cNvPr id="7" name="图片 6" descr="fa3ffea9b70df1b5fbae93855b799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25" y="850900"/>
            <a:ext cx="5790565" cy="2786380"/>
          </a:xfrm>
          <a:prstGeom prst="rect">
            <a:avLst/>
          </a:prstGeom>
        </p:spPr>
      </p:pic>
      <p:pic>
        <p:nvPicPr>
          <p:cNvPr id="8" name="图片 7" descr="337a867de0aed8aa35f2ec9232232c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595" y="3583305"/>
            <a:ext cx="5789295" cy="28479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15890" y="213995"/>
            <a:ext cx="140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codes</a:t>
            </a:r>
            <a:endParaRPr lang="en-US" altLang="zh-CN" sz="36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77470"/>
            <a:ext cx="12197080" cy="6924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48075" y="1863090"/>
            <a:ext cx="7465695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D8A5D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>
              <a:lnSpc>
                <a:spcPct val="90000"/>
              </a:lnSpc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字魂59号-创粗黑" panose="00000500000000000000" charset="-122"/>
                <a:ea typeface="字魂59号-创粗黑" panose="00000500000000000000" charset="-122"/>
                <a:cs typeface="Noto Sans S Chinese Black" panose="020B0A00000000000000" charset="-122"/>
                <a:sym typeface="+mn-ea"/>
              </a:rPr>
              <a:t>感谢你的观看</a:t>
            </a:r>
            <a:endParaRPr lang="zh-CN" altLang="en-US" sz="8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字魂59号-创粗黑" panose="00000500000000000000" charset="-122"/>
              <a:ea typeface="字魂59号-创粗黑" panose="00000500000000000000" charset="-122"/>
              <a:cs typeface="Noto Sans S Chinese Black" panose="020B0A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21605" y="3997325"/>
            <a:ext cx="4109720" cy="119888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7B94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create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团队：</a:t>
            </a:r>
            <a:endParaRPr lang="zh-CN" altLang="en-US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      展板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/3D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制作：夏若依</a:t>
            </a:r>
            <a:endParaRPr lang="zh-CN" altLang="en-US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      </a:t>
            </a:r>
            <a:r>
              <a:rPr lang="en-US" altLang="zh-CN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制作演示：于金雷、杜雨航</a:t>
            </a:r>
            <a:endParaRPr lang="zh-CN" altLang="en-US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  <a:sym typeface="+mn-ea"/>
              </a:rPr>
              <a:t>编 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程 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  <a:sym typeface="+mn-ea"/>
              </a:rPr>
              <a:t>演 示</a:t>
            </a:r>
            <a:r>
              <a:rPr lang="zh-CN" altLang="en-US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：薛轩昊  </a:t>
            </a:r>
            <a:r>
              <a:rPr lang="zh-CN" altLang="en-US" sz="14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         </a:t>
            </a:r>
            <a:r>
              <a:rPr lang="zh-CN" sz="14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    </a:t>
            </a:r>
            <a:endParaRPr lang="zh-CN" sz="1400" b="1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1356360"/>
            <a:ext cx="3670300" cy="3720465"/>
          </a:xfrm>
          <a:prstGeom prst="rect">
            <a:avLst/>
          </a:prstGeom>
        </p:spPr>
      </p:pic>
      <p:pic>
        <p:nvPicPr>
          <p:cNvPr id="13" name="图片 12" descr="图片1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9135" y="5686425"/>
            <a:ext cx="1162685" cy="10617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24450" y="3342640"/>
            <a:ext cx="5150485" cy="5219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7B94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sz="28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36号-正文宋楷" panose="02000000000000000000" charset="-122"/>
              </a:rPr>
              <a:t>北京市天通苑中山实验学校</a:t>
            </a:r>
            <a:endParaRPr lang="zh-CN" sz="2800" b="1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字魂36号-正文宋楷" panose="02000000000000000000" charset="-122"/>
            </a:endParaRPr>
          </a:p>
        </p:txBody>
      </p:sp>
      <p:pic>
        <p:nvPicPr>
          <p:cNvPr id="14" name="图片 13" descr="微信图片_201910072121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1335" y="-12700"/>
            <a:ext cx="1517650" cy="1384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感谢您的聆听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2020.4.1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306722" y="2688272"/>
            <a:ext cx="2961005" cy="583565"/>
            <a:chOff x="5904" y="2118"/>
            <a:chExt cx="4663" cy="919"/>
          </a:xfrm>
        </p:grpSpPr>
        <p:sp>
          <p:nvSpPr>
            <p:cNvPr id="23" name="TextBox 32"/>
            <p:cNvSpPr txBox="1">
              <a:spLocks noChangeArrowheads="1"/>
            </p:cNvSpPr>
            <p:nvPr/>
          </p:nvSpPr>
          <p:spPr bwMode="auto">
            <a:xfrm>
              <a:off x="5904" y="2118"/>
              <a:ext cx="967" cy="919"/>
            </a:xfrm>
            <a:prstGeom prst="rect">
              <a:avLst/>
            </a:prstGeom>
            <a:solidFill>
              <a:srgbClr val="62B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</a:rPr>
                <a:t>01</a:t>
              </a:r>
              <a:endParaRPr lang="en-US" altLang="zh-CN" sz="32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263" y="2118"/>
              <a:ext cx="3304" cy="919"/>
              <a:chOff x="416" y="8818"/>
              <a:chExt cx="3304" cy="919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721" y="9254"/>
                <a:ext cx="488" cy="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endParaRPr lang="en-US" altLang="zh-CN" sz="14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</a:endParaRPr>
              </a:p>
            </p:txBody>
          </p:sp>
          <p:sp>
            <p:nvSpPr>
              <p:cNvPr id="27" name="TextBox 76"/>
              <p:cNvSpPr txBox="1"/>
              <p:nvPr/>
            </p:nvSpPr>
            <p:spPr>
              <a:xfrm>
                <a:off x="416" y="8818"/>
                <a:ext cx="3304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spc="300" dirty="0">
                    <a:solidFill>
                      <a:schemeClr val="bg1"/>
                    </a:solidFill>
                    <a:latin typeface="字魂36号-正文宋楷" panose="02000000000000000000" charset="-122"/>
                    <a:ea typeface="字魂36号-正文宋楷" panose="02000000000000000000" charset="-122"/>
                    <a:sym typeface="+mn-ea"/>
                  </a:rPr>
                  <a:t>设计背景</a:t>
                </a:r>
                <a:endParaRPr lang="zh-CN" altLang="en-US" sz="3200" spc="3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  <a:sym typeface="+mn-ea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012029" y="2686367"/>
            <a:ext cx="3468264" cy="583565"/>
            <a:chOff x="6340" y="5998"/>
            <a:chExt cx="4020" cy="919"/>
          </a:xfrm>
        </p:grpSpPr>
        <p:sp>
          <p:nvSpPr>
            <p:cNvPr id="29" name="TextBox 32"/>
            <p:cNvSpPr txBox="1">
              <a:spLocks noChangeArrowheads="1"/>
            </p:cNvSpPr>
            <p:nvPr/>
          </p:nvSpPr>
          <p:spPr bwMode="auto">
            <a:xfrm>
              <a:off x="6340" y="5998"/>
              <a:ext cx="712" cy="919"/>
            </a:xfrm>
            <a:prstGeom prst="rect">
              <a:avLst/>
            </a:prstGeom>
            <a:solidFill>
              <a:srgbClr val="62B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</a:rPr>
                <a:t>03</a:t>
              </a:r>
              <a:endParaRPr lang="en-US" altLang="zh-CN" sz="32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423" y="5998"/>
              <a:ext cx="2937" cy="919"/>
              <a:chOff x="9386" y="9026"/>
              <a:chExt cx="2937" cy="919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9531" y="9462"/>
                <a:ext cx="488" cy="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altLang="zh-CN" sz="14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</a:endParaRPr>
              </a:p>
            </p:txBody>
          </p:sp>
          <p:sp>
            <p:nvSpPr>
              <p:cNvPr id="37" name="TextBox 76"/>
              <p:cNvSpPr txBox="1"/>
              <p:nvPr/>
            </p:nvSpPr>
            <p:spPr>
              <a:xfrm>
                <a:off x="9386" y="9026"/>
                <a:ext cx="293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spc="300" dirty="0">
                    <a:solidFill>
                      <a:schemeClr val="bg1"/>
                    </a:solidFill>
                    <a:latin typeface="字魂36号-正文宋楷" panose="02000000000000000000" charset="-122"/>
                    <a:ea typeface="字魂36号-正文宋楷" panose="02000000000000000000" charset="-122"/>
                    <a:sym typeface="+mn-ea"/>
                  </a:rPr>
                  <a:t>3D</a:t>
                </a:r>
                <a:r>
                  <a:rPr lang="zh-CN" altLang="en-US" sz="3200" spc="300" dirty="0">
                    <a:solidFill>
                      <a:schemeClr val="bg1"/>
                    </a:solidFill>
                    <a:latin typeface="字魂36号-正文宋楷" panose="02000000000000000000" charset="-122"/>
                    <a:ea typeface="字魂36号-正文宋楷" panose="02000000000000000000" charset="-122"/>
                    <a:sym typeface="+mn-ea"/>
                  </a:rPr>
                  <a:t>模型展示</a:t>
                </a:r>
                <a:endParaRPr lang="zh-CN" altLang="en-US" sz="3200" spc="3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  <a:sym typeface="+mn-ea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2306955" y="3703320"/>
            <a:ext cx="2846070" cy="596265"/>
            <a:chOff x="5998" y="4058"/>
            <a:chExt cx="4482" cy="939"/>
          </a:xfrm>
        </p:grpSpPr>
        <p:sp>
          <p:nvSpPr>
            <p:cNvPr id="39" name="TextBox 32"/>
            <p:cNvSpPr txBox="1">
              <a:spLocks noChangeArrowheads="1"/>
            </p:cNvSpPr>
            <p:nvPr/>
          </p:nvSpPr>
          <p:spPr bwMode="auto">
            <a:xfrm>
              <a:off x="5998" y="4058"/>
              <a:ext cx="947" cy="921"/>
            </a:xfrm>
            <a:prstGeom prst="rect">
              <a:avLst/>
            </a:prstGeom>
            <a:solidFill>
              <a:srgbClr val="62B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</a:rPr>
                <a:t>02</a:t>
              </a:r>
              <a:endParaRPr lang="en-US" altLang="zh-CN" sz="32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373" y="4078"/>
              <a:ext cx="3107" cy="919"/>
              <a:chOff x="5210" y="8837"/>
              <a:chExt cx="3107" cy="919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5405" y="9253"/>
                <a:ext cx="488" cy="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endParaRPr lang="en-US" altLang="zh-CN" sz="14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</a:endParaRPr>
              </a:p>
            </p:txBody>
          </p:sp>
          <p:sp>
            <p:nvSpPr>
              <p:cNvPr id="42" name="TextBox 76"/>
              <p:cNvSpPr txBox="1"/>
              <p:nvPr/>
            </p:nvSpPr>
            <p:spPr>
              <a:xfrm>
                <a:off x="5210" y="8837"/>
                <a:ext cx="310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spc="300" dirty="0">
                    <a:solidFill>
                      <a:schemeClr val="bg1"/>
                    </a:solidFill>
                    <a:latin typeface="字魂36号-正文宋楷" panose="02000000000000000000" charset="-122"/>
                    <a:ea typeface="字魂36号-正文宋楷" panose="02000000000000000000" charset="-122"/>
                    <a:sym typeface="+mn-ea"/>
                  </a:rPr>
                  <a:t>主要功能</a:t>
                </a:r>
                <a:endParaRPr lang="zh-CN" altLang="en-US" sz="3200" spc="3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  <a:sym typeface="+mn-ea"/>
                </a:endParaRPr>
              </a:p>
            </p:txBody>
          </p:sp>
        </p:grpSp>
      </p:grp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3380" y="3449320"/>
            <a:ext cx="3146425" cy="3315335"/>
          </a:xfrm>
          <a:prstGeom prst="rect">
            <a:avLst/>
          </a:prstGeom>
        </p:spPr>
      </p:pic>
      <p:sp>
        <p:nvSpPr>
          <p:cNvPr id="48" name="Text Box 3"/>
          <p:cNvSpPr>
            <a:spLocks noChangeArrowheads="1"/>
          </p:cNvSpPr>
          <p:nvPr/>
        </p:nvSpPr>
        <p:spPr bwMode="auto">
          <a:xfrm>
            <a:off x="4142105" y="1104900"/>
            <a:ext cx="3907790" cy="768350"/>
          </a:xfrm>
          <a:prstGeom prst="rect">
            <a:avLst/>
          </a:prstGeom>
          <a:solidFill>
            <a:srgbClr val="62BFDF"/>
          </a:solidFill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Noto Sans S Chinese Regular" panose="020B0500000000000000" charset="-122"/>
              </a:rPr>
              <a:t>CONTENT</a:t>
            </a:r>
            <a:endParaRPr lang="en-US" altLang="zh-CN" sz="4400" b="1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cs typeface="Noto Sans S Chinese Regular" panose="020B05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12180" y="3703320"/>
            <a:ext cx="4022940" cy="583565"/>
            <a:chOff x="6340" y="5998"/>
            <a:chExt cx="4342" cy="919"/>
          </a:xfrm>
        </p:grpSpPr>
        <p:sp>
          <p:nvSpPr>
            <p:cNvPr id="21" name="TextBox 32"/>
            <p:cNvSpPr txBox="1">
              <a:spLocks noChangeArrowheads="1"/>
            </p:cNvSpPr>
            <p:nvPr/>
          </p:nvSpPr>
          <p:spPr bwMode="auto">
            <a:xfrm>
              <a:off x="6340" y="5998"/>
              <a:ext cx="657" cy="919"/>
            </a:xfrm>
            <a:prstGeom prst="rect">
              <a:avLst/>
            </a:prstGeom>
            <a:solidFill>
              <a:srgbClr val="62B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 smtClean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</a:rPr>
                <a:t>04</a:t>
              </a:r>
              <a:endParaRPr lang="en-US" altLang="zh-CN" sz="32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596" y="5998"/>
              <a:ext cx="4086" cy="919"/>
              <a:chOff x="8559" y="9026"/>
              <a:chExt cx="4086" cy="91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9531" y="9462"/>
                <a:ext cx="488" cy="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endParaRPr lang="en-US" altLang="zh-CN" sz="14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</a:endParaRPr>
              </a:p>
            </p:txBody>
          </p:sp>
          <p:sp>
            <p:nvSpPr>
              <p:cNvPr id="31" name="TextBox 76"/>
              <p:cNvSpPr txBox="1"/>
              <p:nvPr/>
            </p:nvSpPr>
            <p:spPr>
              <a:xfrm>
                <a:off x="8559" y="9026"/>
                <a:ext cx="4086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spc="300" dirty="0" smtClean="0">
                    <a:solidFill>
                      <a:schemeClr val="bg1"/>
                    </a:solidFill>
                    <a:latin typeface="字魂36号-正文宋楷" panose="02000000000000000000" charset="-122"/>
                    <a:ea typeface="字魂36号-正文宋楷" panose="02000000000000000000" charset="-122"/>
                    <a:sym typeface="+mn-ea"/>
                  </a:rPr>
                  <a:t>编程作品展示</a:t>
                </a:r>
                <a:endParaRPr lang="zh-CN" altLang="en-US" sz="3200" spc="300" dirty="0">
                  <a:solidFill>
                    <a:schemeClr val="bg1"/>
                  </a:solidFill>
                  <a:latin typeface="字魂36号-正文宋楷" panose="02000000000000000000" charset="-122"/>
                  <a:ea typeface="字魂36号-正文宋楷" panose="02000000000000000000" charset="-122"/>
                  <a:sym typeface="+mn-ea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dc-0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5970" cy="6883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56250" y="2428157"/>
            <a:ext cx="376491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设计背景</a:t>
            </a:r>
            <a:endParaRPr lang="zh-CN" altLang="en-US" sz="66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1109980"/>
            <a:ext cx="4379595" cy="4251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设计背景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algn="ctr">
              <a:lnSpc>
                <a:spcPct val="150000"/>
              </a:lnSpc>
            </a:pPr>
            <a:r>
              <a:rPr altLang="zh-CN" sz="3200" b="1" smtClean="0"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野生动物多样性和种群数量究竟发生哪些变化</a:t>
            </a:r>
            <a:r>
              <a:rPr sz="3200" b="1"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？</a:t>
            </a:r>
            <a:endParaRPr lang="en-US" altLang="zh-CN" sz="3200" b="1" dirty="0" smtClean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en-US" altLang="zh-CN" sz="3200" b="1" dirty="0" smtClean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altLang="zh-CN" sz="3200" b="1" smtClean="0"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哪些因素影响或潜在影响其变化？</a:t>
            </a:r>
            <a:endParaRPr lang="en-US" altLang="zh-CN" sz="3200" b="1" dirty="0" smtClean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en-US" altLang="zh-CN" sz="3200" b="1" dirty="0" smtClean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altLang="zh-CN" sz="3200" b="1" smtClean="0"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我们很不清楚</a:t>
            </a:r>
            <a:endParaRPr lang="zh-CN" altLang="zh-CN" sz="3200" b="1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endParaRPr lang="zh-CN" altLang="zh-CN" sz="3200" b="1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pic>
        <p:nvPicPr>
          <p:cNvPr id="11" name="图片 10" descr="卡通机器人ai设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3975" y="4973320"/>
            <a:ext cx="1750060" cy="1863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mtClean="0"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传统红外摄像机的劣势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800" b="1" smtClean="0"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传统红外摄像机需要人类来收集，</a:t>
            </a:r>
            <a:endParaRPr sz="2800" b="1" smtClean="0"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r>
              <a:rPr altLang="zh-CN" sz="2800" b="1"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产生的垃圾又会污染自然生态环境；气味将扰乱大自然规则，更会影响野生动物的健康。</a:t>
            </a:r>
            <a:endParaRPr altLang="zh-CN" sz="2800" b="1"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r>
              <a:rPr altLang="zh-CN" sz="2800" b="1"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人工放置的红外相机只能放在固定位置，收取的工作频率不能太高，只能守株待兔，对观察研究有很大的局限性。</a:t>
            </a:r>
            <a:endParaRPr lang="zh-CN" altLang="en-US" sz="28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  <a:p>
            <a:endParaRPr lang="zh-CN" altLang="en-US" sz="28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pic>
        <p:nvPicPr>
          <p:cNvPr id="2" name="图片 1" descr="卡通机器人ai设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7175" y="5009515"/>
            <a:ext cx="1736725" cy="1863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8035" y="934065"/>
            <a:ext cx="6173470" cy="5169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    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因野生动物种类及数量繁多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，图像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数据信息量庞大，人工管理系统分析处理工作缓慢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。我们需要一个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强大的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人工智能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系统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，不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仅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能实时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抓拍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，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还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可以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悄无声息的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追踪，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并且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有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强大的网络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数据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的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支持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，对追踪到的每一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个动物进行物种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和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个体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记录、快速分析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等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，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又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不会破坏自然生态环境，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不影响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动物的生活规律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，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还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有助于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多个类群在时间和空间上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的研究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，可实现监测数据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的可视化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，可以更好的推动野生动物的科学研究和保护工作，建立和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稳定动物</a:t>
            </a:r>
            <a:r>
              <a:rPr lang="zh-CN" altLang="en-US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的</a:t>
            </a:r>
            <a:r>
              <a:rPr lang="zh-CN" altLang="zh-CN" sz="2200" b="1" dirty="0" smtClean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联网</a:t>
            </a:r>
            <a:r>
              <a:rPr lang="zh-CN" altLang="zh-CN" sz="2200" b="1" dirty="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监测体系。</a:t>
            </a:r>
            <a:endParaRPr lang="zh-CN" altLang="en-US" sz="2200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pic>
        <p:nvPicPr>
          <p:cNvPr id="10" name="图片 9" descr="61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3555" y="2011680"/>
            <a:ext cx="2392680" cy="1748155"/>
          </a:xfrm>
          <a:prstGeom prst="rect">
            <a:avLst/>
          </a:prstGeom>
        </p:spPr>
      </p:pic>
      <p:pic>
        <p:nvPicPr>
          <p:cNvPr id="12" name="图片 11" descr="63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015" y="3983355"/>
            <a:ext cx="2395220" cy="1750060"/>
          </a:xfrm>
          <a:prstGeom prst="rect">
            <a:avLst/>
          </a:prstGeom>
        </p:spPr>
      </p:pic>
      <p:pic>
        <p:nvPicPr>
          <p:cNvPr id="13" name="图片 12" descr="C:/Users/白净/AppData/Local/Temp/kaimatting_20191008085142/output_20191008085153..pngoutput_20191008085153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35" y="906145"/>
            <a:ext cx="2406015" cy="1758315"/>
          </a:xfrm>
          <a:prstGeom prst="rect">
            <a:avLst/>
          </a:prstGeom>
        </p:spPr>
      </p:pic>
      <p:pic>
        <p:nvPicPr>
          <p:cNvPr id="15" name="图片 14" descr="6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255" y="2814955"/>
            <a:ext cx="2842895" cy="2077720"/>
          </a:xfrm>
          <a:prstGeom prst="rect">
            <a:avLst/>
          </a:prstGeom>
        </p:spPr>
      </p:pic>
      <p:pic>
        <p:nvPicPr>
          <p:cNvPr id="11" name="图片 10" descr="62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55" y="5024120"/>
            <a:ext cx="2334895" cy="17062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dc-0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5970" cy="688340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" y="890905"/>
            <a:ext cx="3698875" cy="3749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9285" y="2678430"/>
            <a:ext cx="376491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>
                <a:solidFill>
                  <a:schemeClr val="bg1"/>
                </a:solidFill>
                <a:latin typeface="字魂36号-正文宋楷" panose="02000000000000000000" charset="-122"/>
                <a:ea typeface="字魂36号-正文宋楷" panose="02000000000000000000" charset="-122"/>
                <a:sym typeface="+mn-ea"/>
              </a:rPr>
              <a:t>主要功能</a:t>
            </a:r>
            <a:endParaRPr lang="zh-CN" altLang="en-US" sz="660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737360" y="1565910"/>
            <a:ext cx="9931400" cy="4447540"/>
          </a:xfrm>
          <a:prstGeom prst="roundRect">
            <a:avLst/>
          </a:prstGeom>
          <a:noFill/>
          <a:ln>
            <a:solidFill>
              <a:srgbClr val="62BF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zh-CN" b="1" dirty="0">
              <a:solidFill>
                <a:schemeClr val="bg1"/>
              </a:solidFill>
              <a:latin typeface="字魂36号-正文宋楷" panose="02000000000000000000" charset="-122"/>
              <a:ea typeface="字魂36号-正文宋楷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6595" y="1901190"/>
            <a:ext cx="7650480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应用 ：智能识别、红外技术、道路识别、夜视   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	  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太阳能、远程发送、自动调焦等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材料 ：纳米材料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颜色 ：根据周围环境改变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形状 ：行进时类似蜘蛛，有一对翅，不行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	  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进时为球形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大小 ：小弹珠大小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防水性能好，无需添加供电模块，无需铺设电源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80610" y="598170"/>
            <a:ext cx="18592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r>
              <a:rPr lang="zh-CN" sz="4400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介绍</a:t>
            </a:r>
            <a:endParaRPr lang="zh-CN" sz="4400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5" t="30631" r="28489" b="30811"/>
          <a:stretch>
            <a:fillRect/>
          </a:stretch>
        </p:blipFill>
        <p:spPr>
          <a:xfrm>
            <a:off x="6780227" y="1901190"/>
            <a:ext cx="6384896" cy="352762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卡通机器人ai设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" y="4843145"/>
            <a:ext cx="1665605" cy="18637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5" t="30631" r="28489" b="30811"/>
          <a:stretch>
            <a:fillRect/>
          </a:stretch>
        </p:blipFill>
        <p:spPr>
          <a:xfrm>
            <a:off x="806450" y="0"/>
            <a:ext cx="10579735" cy="5844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149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1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2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3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4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5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6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7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8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14*f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NOCLEAR" val="0"/>
  <p:tag name="KSO_WM_UNIT_VALUE" val="689"/>
  <p:tag name="KSO_WM_UNIT_TYPE" val="f"/>
  <p:tag name="KSO_WM_UNIT_INDEX" val="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14*a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大标题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SLIDE_ID" val="custom20205172_14"/>
  <p:tag name="KSO_WM_TEMPLATE_SUBCATEGORY" val="0"/>
  <p:tag name="KSO_WM_TEMPLATE_MASTER_TYPE" val="1"/>
  <p:tag name="KSO_WM_TEMPLATE_COLOR_TYPE" val="1"/>
  <p:tag name="KSO_WM_SLIDE_ITEM_CNT" val="0"/>
  <p:tag name="KSO_WM_SLIDE_INDEX" val="14"/>
  <p:tag name="KSO_WM_TAG_VERSION" val="1.0"/>
  <p:tag name="KSO_WM_SLIDE_TYPE" val="text"/>
  <p:tag name="KSO_WM_SLIDE_SUBTYPE" val="pureTxt"/>
  <p:tag name="KSO_WM_SLIDE_SIZE" val="863*414"/>
  <p:tag name="KSO_WM_SLIDE_POSITION" val="48*47"/>
  <p:tag name="KSO_WM_SLIDE_LAYOUT" val="a_f"/>
  <p:tag name="KSO_WM_SLIDE_LAYOUT_CNT" val="1_1"/>
</p:tagLst>
</file>

<file path=ppt/tags/tag162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63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64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65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66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67.xml><?xml version="1.0" encoding="utf-8"?>
<p:tagLst xmlns:p="http://schemas.openxmlformats.org/presentationml/2006/main">
  <p:tag name="KSO_WM_TEMPLATE_CATEGORY" val="custom"/>
  <p:tag name="KSO_WM_TEMPLATE_INDEX" val="2020517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22*a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您的聆听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22*b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4"/>
  <p:tag name="KSO_WM_UNIT_TYPE" val="b"/>
  <p:tag name="KSO_WM_UNIT_INDEX" val="1"/>
  <p:tag name="KSO_WM_UNIT_PRESET_TEXT" val="单击此处添加副标题内容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SLIDE_ID" val="custom20205172_22"/>
  <p:tag name="KSO_WM_TEMPLATE_SUBCATEGORY" val="0"/>
  <p:tag name="KSO_WM_TEMPLATE_MASTER_TYPE" val="1"/>
  <p:tag name="KSO_WM_TEMPLATE_COLOR_TYPE" val="1"/>
  <p:tag name="KSO_WM_SLIDE_ITEM_CNT" val="0"/>
  <p:tag name="KSO_WM_SLIDE_INDEX" val="22"/>
  <p:tag name="KSO_WM_TAG_VERSION" val="1.0"/>
  <p:tag name="KSO_WM_SLIDE_TYPE" val="endPage"/>
  <p:tag name="KSO_WM_SLIDE_SUBTYPE" val="pureTxt"/>
  <p:tag name="KSO_WM_SLIDE_LAYOUT" val="a_b"/>
  <p:tag name="KSO_WM_SLIDE_LAYOUT_CNT" val="1_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heme/theme1.xml><?xml version="1.0" encoding="utf-8"?>
<a:theme xmlns:a="http://schemas.openxmlformats.org/drawingml/2006/main" name="2_Office 主题​​">
  <a:themeElements>
    <a:clrScheme name="自定义 654">
      <a:dk1>
        <a:sysClr val="windowText" lastClr="000000"/>
      </a:dk1>
      <a:lt1>
        <a:sysClr val="window" lastClr="FFFFFF"/>
      </a:lt1>
      <a:dk2>
        <a:srgbClr val="091547"/>
      </a:dk2>
      <a:lt2>
        <a:srgbClr val="E3E5F1"/>
      </a:lt2>
      <a:accent1>
        <a:srgbClr val="54C3EE"/>
      </a:accent1>
      <a:accent2>
        <a:srgbClr val="74CCD0"/>
      </a:accent2>
      <a:accent3>
        <a:srgbClr val="82D4AF"/>
      </a:accent3>
      <a:accent4>
        <a:srgbClr val="91DD8F"/>
      </a:accent4>
      <a:accent5>
        <a:srgbClr val="A0E56D"/>
      </a:accent5>
      <a:accent6>
        <a:srgbClr val="AFEE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1100</Words>
  <Application>WPS 演示</Application>
  <PresentationFormat>宽屏</PresentationFormat>
  <Paragraphs>90</Paragraphs>
  <Slides>18</Slides>
  <Notes>13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字魂36号-正文宋楷</vt:lpstr>
      <vt:lpstr>楷体</vt:lpstr>
      <vt:lpstr>微软雅黑</vt:lpstr>
      <vt:lpstr>Calibri</vt:lpstr>
      <vt:lpstr>Noto Sans S Chinese Regular</vt:lpstr>
      <vt:lpstr>Arial</vt:lpstr>
      <vt:lpstr>字魂59号-创粗黑</vt:lpstr>
      <vt:lpstr>黑体</vt:lpstr>
      <vt:lpstr>Noto Sans S Chinese Black</vt:lpstr>
      <vt:lpstr>Arial Unicode MS</vt:lpstr>
      <vt:lpstr>等线 Light</vt:lpstr>
      <vt:lpstr>等线</vt:lpstr>
      <vt:lpstr>汉仪旗黑-85S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ll</dc:creator>
  <cp:lastModifiedBy>.</cp:lastModifiedBy>
  <cp:revision>57</cp:revision>
  <dcterms:created xsi:type="dcterms:W3CDTF">2019-07-18T03:08:00Z</dcterms:created>
  <dcterms:modified xsi:type="dcterms:W3CDTF">2020-03-30T15:26:57Z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